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17"/>
  </p:notesMasterIdLst>
  <p:sldIdLst>
    <p:sldId id="342" r:id="rId2"/>
    <p:sldId id="344" r:id="rId3"/>
    <p:sldId id="354" r:id="rId4"/>
    <p:sldId id="336" r:id="rId5"/>
    <p:sldId id="337" r:id="rId6"/>
    <p:sldId id="338" r:id="rId7"/>
    <p:sldId id="340" r:id="rId8"/>
    <p:sldId id="341" r:id="rId9"/>
    <p:sldId id="339" r:id="rId10"/>
    <p:sldId id="343" r:id="rId11"/>
    <p:sldId id="346" r:id="rId12"/>
    <p:sldId id="347" r:id="rId13"/>
    <p:sldId id="348" r:id="rId14"/>
    <p:sldId id="349" r:id="rId15"/>
    <p:sldId id="350" r:id="rId16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Usuario de Microsoft Office" initials="Office" lastIdx="1" clrIdx="0">
    <p:extLst/>
  </p:cmAuthor>
  <p:cmAuthor id="2" name="Usuario de Microsoft Office" initials="Office [2]" lastIdx="1" clrIdx="1">
    <p:extLst/>
  </p:cmAuthor>
  <p:cmAuthor id="3" name="Usuario de Microsoft Office" initials="Office [3]" lastIdx="1" clrIdx="2">
    <p:extLst/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Estilo medio 2 - Énfasis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5831" autoAdjust="0"/>
    <p:restoredTop sz="79893"/>
  </p:normalViewPr>
  <p:slideViewPr>
    <p:cSldViewPr snapToGrid="0">
      <p:cViewPr varScale="1">
        <p:scale>
          <a:sx n="99" d="100"/>
          <a:sy n="99" d="100"/>
        </p:scale>
        <p:origin x="848" y="17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8.xml"/><Relationship Id="rId20" Type="http://schemas.openxmlformats.org/officeDocument/2006/relationships/viewProps" Target="viewProps.xml"/><Relationship Id="rId21" Type="http://schemas.openxmlformats.org/officeDocument/2006/relationships/theme" Target="theme/theme1.xml"/><Relationship Id="rId22" Type="http://schemas.openxmlformats.org/officeDocument/2006/relationships/tableStyles" Target="tableStyles.xml"/><Relationship Id="rId10" Type="http://schemas.openxmlformats.org/officeDocument/2006/relationships/slide" Target="slides/slide9.xml"/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slide" Target="slides/slide12.xml"/><Relationship Id="rId14" Type="http://schemas.openxmlformats.org/officeDocument/2006/relationships/slide" Target="slides/slide13.xml"/><Relationship Id="rId15" Type="http://schemas.openxmlformats.org/officeDocument/2006/relationships/slide" Target="slides/slide14.xml"/><Relationship Id="rId16" Type="http://schemas.openxmlformats.org/officeDocument/2006/relationships/slide" Target="slides/slide15.xml"/><Relationship Id="rId17" Type="http://schemas.openxmlformats.org/officeDocument/2006/relationships/notesMaster" Target="notesMasters/notesMaster1.xml"/><Relationship Id="rId18" Type="http://schemas.openxmlformats.org/officeDocument/2006/relationships/commentAuthors" Target="commentAuthors.xml"/><Relationship Id="rId1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encabezado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3" name="Marcador de fecha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1A66B4-7DB5-254E-9B45-3843CA7FCED9}" type="datetimeFigureOut">
              <a:rPr lang="es-ES" smtClean="0"/>
              <a:t>3/10/18</a:t>
            </a:fld>
            <a:endParaRPr lang="es-ES_tradnl"/>
          </a:p>
        </p:txBody>
      </p:sp>
      <p:sp>
        <p:nvSpPr>
          <p:cNvPr id="4" name="Marcador de imagen de diapositiva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_tradnl"/>
          </a:p>
        </p:txBody>
      </p:sp>
      <p:sp>
        <p:nvSpPr>
          <p:cNvPr id="5" name="Marcador de notas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s-ES_tradnl"/>
              <a:t>Haga clic para modificar el estilo de texto del patrón</a:t>
            </a:r>
          </a:p>
          <a:p>
            <a:pPr lvl="1"/>
            <a:r>
              <a:rPr lang="es-ES_tradnl"/>
              <a:t>Segundo nivel</a:t>
            </a:r>
          </a:p>
          <a:p>
            <a:pPr lvl="2"/>
            <a:r>
              <a:rPr lang="es-ES_tradnl"/>
              <a:t>Tercer nivel</a:t>
            </a:r>
          </a:p>
          <a:p>
            <a:pPr lvl="3"/>
            <a:r>
              <a:rPr lang="es-ES_tradnl"/>
              <a:t>Cuarto nivel</a:t>
            </a:r>
          </a:p>
          <a:p>
            <a:pPr lvl="4"/>
            <a:r>
              <a:rPr lang="es-ES_tradnl"/>
              <a:t>Quinto nivel</a:t>
            </a:r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_tradnl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61C4D14-538B-0B42-A940-1CB8C913144C}" type="slidenum">
              <a:rPr lang="es-ES_tradnl" smtClean="0"/>
              <a:t>‹Nr.›</a:t>
            </a:fld>
            <a:endParaRPr lang="es-ES_tradnl"/>
          </a:p>
        </p:txBody>
      </p:sp>
    </p:spTree>
    <p:extLst>
      <p:ext uri="{BB962C8B-B14F-4D97-AF65-F5344CB8AC3E}">
        <p14:creationId xmlns:p14="http://schemas.microsoft.com/office/powerpoint/2010/main" val="41260483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915128" y="1788454"/>
            <a:ext cx="8361229" cy="2098226"/>
          </a:xfrm>
        </p:spPr>
        <p:txBody>
          <a:bodyPr anchor="b">
            <a:noAutofit/>
          </a:bodyPr>
          <a:lstStyle>
            <a:lvl1pPr algn="ct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679906" y="3956279"/>
            <a:ext cx="6831673" cy="1086237"/>
          </a:xfrm>
        </p:spPr>
        <p:txBody>
          <a:bodyPr>
            <a:normAutofit/>
          </a:bodyPr>
          <a:lstStyle>
            <a:lvl1pPr marL="0" indent="0" algn="ct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3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52858" y="6453386"/>
            <a:ext cx="1607944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10/3/18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054" y="6453386"/>
            <a:ext cx="7023377" cy="404614"/>
          </a:xfrm>
        </p:spPr>
        <p:txBody>
          <a:bodyPr/>
          <a:lstStyle>
            <a:lvl1pPr algn="ctr">
              <a:defRPr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grpSp>
        <p:nvGrpSpPr>
          <p:cNvPr id="7" name="Group 6"/>
          <p:cNvGrpSpPr/>
          <p:nvPr/>
        </p:nvGrpSpPr>
        <p:grpSpPr>
          <a:xfrm>
            <a:off x="752858" y="744469"/>
            <a:ext cx="10674117" cy="5349671"/>
            <a:chOff x="752858" y="744469"/>
            <a:chExt cx="10674117" cy="5349671"/>
          </a:xfrm>
        </p:grpSpPr>
        <p:sp>
          <p:nvSpPr>
            <p:cNvPr id="11" name="Freeform 6"/>
            <p:cNvSpPr/>
            <p:nvPr/>
          </p:nvSpPr>
          <p:spPr bwMode="auto">
            <a:xfrm>
              <a:off x="8151962" y="1685652"/>
              <a:ext cx="3275013" cy="4408488"/>
            </a:xfrm>
            <a:custGeom>
              <a:avLst/>
              <a:gdLst/>
              <a:ahLst/>
              <a:cxnLst/>
              <a:rect l="l" t="t" r="r" b="b"/>
              <a:pathLst>
                <a:path w="10000" h="10000">
                  <a:moveTo>
                    <a:pt x="8761" y="0"/>
                  </a:moveTo>
                  <a:lnTo>
                    <a:pt x="10000" y="0"/>
                  </a:lnTo>
                  <a:lnTo>
                    <a:pt x="10000" y="10000"/>
                  </a:lnTo>
                  <a:lnTo>
                    <a:pt x="0" y="10000"/>
                  </a:lnTo>
                  <a:lnTo>
                    <a:pt x="0" y="9126"/>
                  </a:lnTo>
                  <a:lnTo>
                    <a:pt x="8761" y="9127"/>
                  </a:lnTo>
                  <a:lnTo>
                    <a:pt x="8761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  <p:sp>
          <p:nvSpPr>
            <p:cNvPr id="14" name="Freeform 6"/>
            <p:cNvSpPr/>
            <p:nvPr/>
          </p:nvSpPr>
          <p:spPr bwMode="auto">
            <a:xfrm flipH="1" flipV="1">
              <a:off x="752858" y="744469"/>
              <a:ext cx="3275668" cy="4408488"/>
            </a:xfrm>
            <a:custGeom>
              <a:avLst/>
              <a:gdLst/>
              <a:ahLst/>
              <a:cxnLst/>
              <a:rect l="l" t="t" r="r" b="b"/>
              <a:pathLst>
                <a:path w="10002" h="10000">
                  <a:moveTo>
                    <a:pt x="8763" y="0"/>
                  </a:moveTo>
                  <a:lnTo>
                    <a:pt x="10002" y="0"/>
                  </a:lnTo>
                  <a:lnTo>
                    <a:pt x="10002" y="10000"/>
                  </a:lnTo>
                  <a:lnTo>
                    <a:pt x="2" y="10000"/>
                  </a:lnTo>
                  <a:cubicBezTo>
                    <a:pt x="-2" y="9698"/>
                    <a:pt x="4" y="9427"/>
                    <a:pt x="0" y="9125"/>
                  </a:cubicBezTo>
                  <a:lnTo>
                    <a:pt x="8763" y="9128"/>
                  </a:lnTo>
                  <a:lnTo>
                    <a:pt x="8763" y="0"/>
                  </a:lnTo>
                  <a:close/>
                </a:path>
              </a:pathLst>
            </a:custGeom>
            <a:solidFill>
              <a:schemeClr val="tx2"/>
            </a:solidFill>
            <a:ln w="0">
              <a:noFill/>
              <a:prstDash val="solid"/>
              <a:round/>
              <a:headEnd/>
              <a:tailEnd/>
            </a:ln>
          </p:spPr>
        </p:sp>
      </p:grp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2295525"/>
            <a:ext cx="9601200" cy="357187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10/3/18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596561" y="624156"/>
            <a:ext cx="1565766" cy="52432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71600" y="624156"/>
            <a:ext cx="8179641" cy="52432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10/3/18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10/3/18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65025" y="1301360"/>
            <a:ext cx="9612971" cy="2852737"/>
          </a:xfrm>
        </p:spPr>
        <p:txBody>
          <a:bodyPr anchor="b">
            <a:normAutofit/>
          </a:bodyPr>
          <a:lstStyle>
            <a:lvl1pPr algn="r">
              <a:defRPr sz="7200" cap="all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65025" y="4216328"/>
            <a:ext cx="9612971" cy="1143324"/>
          </a:xfrm>
        </p:spPr>
        <p:txBody>
          <a:bodyPr/>
          <a:lstStyle>
            <a:lvl1pPr marL="0" indent="0" algn="r">
              <a:lnSpc>
                <a:spcPct val="112000"/>
              </a:lnSpc>
              <a:spcBef>
                <a:spcPts val="0"/>
              </a:spcBef>
              <a:spcAft>
                <a:spcPts val="0"/>
              </a:spcAft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738908" y="6453386"/>
            <a:ext cx="1622409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10/3/18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84312" y="6453386"/>
            <a:ext cx="7023377" cy="404614"/>
          </a:xfrm>
        </p:spPr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9830683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7" name="Freeform 6" title="Crop Mark"/>
          <p:cNvSpPr/>
          <p:nvPr/>
        </p:nvSpPr>
        <p:spPr bwMode="auto">
          <a:xfrm>
            <a:off x="8151962" y="1685652"/>
            <a:ext cx="3275013" cy="4408488"/>
          </a:xfrm>
          <a:custGeom>
            <a:avLst/>
            <a:gdLst/>
            <a:ahLst/>
            <a:cxnLst/>
            <a:rect l="0" t="0" r="r" b="b"/>
            <a:pathLst>
              <a:path w="4125" h="5554">
                <a:moveTo>
                  <a:pt x="3614" y="0"/>
                </a:moveTo>
                <a:lnTo>
                  <a:pt x="4125" y="0"/>
                </a:lnTo>
                <a:lnTo>
                  <a:pt x="4125" y="5554"/>
                </a:lnTo>
                <a:lnTo>
                  <a:pt x="0" y="5554"/>
                </a:lnTo>
                <a:lnTo>
                  <a:pt x="0" y="5074"/>
                </a:lnTo>
                <a:lnTo>
                  <a:pt x="3614" y="5074"/>
                </a:lnTo>
                <a:lnTo>
                  <a:pt x="3614" y="0"/>
                </a:lnTo>
                <a:close/>
              </a:path>
            </a:pathLst>
          </a:custGeom>
          <a:solidFill>
            <a:schemeClr val="tx2"/>
          </a:solidFill>
          <a:ln w="0">
            <a:noFill/>
            <a:prstDash val="solid"/>
            <a:round/>
            <a:headEnd/>
            <a:tailEnd/>
          </a:ln>
        </p:spPr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71600" y="2285999"/>
            <a:ext cx="4447786" cy="3581401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25403" y="2285999"/>
            <a:ext cx="4447786" cy="3581401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lvl2pPr>
              <a:defRPr>
                <a:solidFill>
                  <a:schemeClr val="tx2"/>
                </a:solidFill>
              </a:defRPr>
            </a:lvl2pPr>
            <a:lvl3pPr>
              <a:defRPr>
                <a:solidFill>
                  <a:schemeClr val="tx2"/>
                </a:solidFill>
              </a:defRPr>
            </a:lvl3pPr>
            <a:lvl4pPr>
              <a:defRPr>
                <a:solidFill>
                  <a:schemeClr val="tx2"/>
                </a:solidFill>
              </a:defRPr>
            </a:lvl4pPr>
            <a:lvl5pPr>
              <a:defRPr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10/3/18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71600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25014" y="2340864"/>
            <a:ext cx="4443984" cy="823912"/>
          </a:xfrm>
        </p:spPr>
        <p:txBody>
          <a:bodyPr anchor="b">
            <a:noAutofit/>
          </a:bodyPr>
          <a:lstStyle>
            <a:lvl1pPr marL="0" indent="0">
              <a:lnSpc>
                <a:spcPct val="84000"/>
              </a:lnSpc>
              <a:spcBef>
                <a:spcPts val="0"/>
              </a:spcBef>
              <a:spcAft>
                <a:spcPts val="0"/>
              </a:spcAft>
              <a:buNone/>
              <a:defRPr sz="3000" b="0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25014" y="3305207"/>
            <a:ext cx="4443984" cy="2562193"/>
          </a:xfrm>
        </p:spPr>
        <p:txBody>
          <a:bodyPr/>
          <a:lstStyle>
            <a:lvl1pPr>
              <a:defRPr baseline="0">
                <a:solidFill>
                  <a:schemeClr val="tx2"/>
                </a:solidFill>
              </a:defRPr>
            </a:lvl1pPr>
            <a:lvl2pPr>
              <a:defRPr baseline="0">
                <a:solidFill>
                  <a:schemeClr val="tx2"/>
                </a:solidFill>
              </a:defRPr>
            </a:lvl2pPr>
            <a:lvl3pPr>
              <a:defRPr baseline="0">
                <a:solidFill>
                  <a:schemeClr val="tx2"/>
                </a:solidFill>
              </a:defRPr>
            </a:lvl3pPr>
            <a:lvl4pPr>
              <a:defRPr baseline="0">
                <a:solidFill>
                  <a:schemeClr val="tx2"/>
                </a:solidFill>
              </a:defRPr>
            </a:lvl4pPr>
            <a:lvl5pPr>
              <a:defRPr baseline="0">
                <a:solidFill>
                  <a:schemeClr val="tx2"/>
                </a:solidFill>
              </a:defRPr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10/3/18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10/3/18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DE6118-2437-4B30-8E3C-4D2BE6020583}" type="datetimeFigureOut">
              <a:rPr lang="en-US" dirty="0"/>
              <a:t>10/3/18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9E57DC2-970A-4B3E-BB1C-7A09969E49DF}" type="slidenum">
              <a:rPr lang="en-US" dirty="0"/>
              <a:t>‹Nr.›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Autofit/>
          </a:bodyPr>
          <a:lstStyle>
            <a:lvl1pPr>
              <a:lnSpc>
                <a:spcPct val="84000"/>
              </a:lnSpc>
              <a:defRPr sz="4800" baseline="0">
                <a:solidFill>
                  <a:schemeClr val="tx2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256020" y="685801"/>
            <a:ext cx="5212080" cy="5175250"/>
          </a:xfrm>
        </p:spPr>
        <p:txBody>
          <a:bodyPr/>
          <a:lstStyle>
            <a:lvl1pPr>
              <a:defRPr sz="2000"/>
            </a:lvl1pPr>
            <a:lvl2pPr>
              <a:defRPr sz="2000"/>
            </a:lvl2pPr>
            <a:lvl3pPr>
              <a:defRPr sz="1800"/>
            </a:lvl3pPr>
            <a:lvl4pPr>
              <a:defRPr sz="18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6344"/>
            <a:ext cx="3855720" cy="3011056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10/3/18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 title="Background Shape"/>
          <p:cNvSpPr/>
          <p:nvPr/>
        </p:nvSpPr>
        <p:spPr>
          <a:xfrm>
            <a:off x="0" y="376"/>
            <a:ext cx="5303520" cy="6857624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3900" y="685800"/>
            <a:ext cx="3855720" cy="2157884"/>
          </a:xfrm>
        </p:spPr>
        <p:txBody>
          <a:bodyPr anchor="t">
            <a:normAutofit/>
          </a:bodyPr>
          <a:lstStyle>
            <a:lvl1pPr>
              <a:lnSpc>
                <a:spcPct val="84000"/>
              </a:lnSpc>
              <a:defRPr sz="4800" baseline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532120" y="0"/>
            <a:ext cx="6659880" cy="6857999"/>
          </a:xfrm>
        </p:spPr>
        <p:txBody>
          <a:bodyPr anchor="t">
            <a:normAutofit/>
          </a:bodyPr>
          <a:lstStyle>
            <a:lvl1pPr marL="0" indent="0">
              <a:buNone/>
              <a:defRPr sz="2000"/>
            </a:lvl1pPr>
            <a:lvl2pPr marL="457200" indent="0">
              <a:buNone/>
              <a:defRPr sz="2000"/>
            </a:lvl2pPr>
            <a:lvl3pPr marL="914400" indent="0">
              <a:buNone/>
              <a:defRPr sz="20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723900" y="2855968"/>
            <a:ext cx="3855720" cy="3011432"/>
          </a:xfrm>
        </p:spPr>
        <p:txBody>
          <a:bodyPr/>
          <a:lstStyle>
            <a:lvl1pPr marL="0" indent="0">
              <a:lnSpc>
                <a:spcPct val="113000"/>
              </a:lnSpc>
              <a:spcBef>
                <a:spcPts val="0"/>
              </a:spcBef>
              <a:spcAft>
                <a:spcPts val="1500"/>
              </a:spcAft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723900" y="6453386"/>
            <a:ext cx="120457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10/3/18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2205945" y="6453386"/>
            <a:ext cx="2373675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9883140" y="6453386"/>
            <a:ext cx="1596292" cy="404614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Divider Bar"/>
          <p:cNvSpPr/>
          <p:nvPr/>
        </p:nvSpPr>
        <p:spPr>
          <a:xfrm>
            <a:off x="5303520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71600" y="685800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286000"/>
            <a:ext cx="9601200" cy="35814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90650" y="6453386"/>
            <a:ext cx="120457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fld id="{87DE6118-2437-4B30-8E3C-4D2BE6020583}" type="datetimeFigureOut">
              <a:rPr lang="en-US" dirty="0"/>
              <a:pPr/>
              <a:t>10/3/18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893564" y="6453386"/>
            <a:ext cx="6280830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 baseline="0"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472736" y="6453386"/>
            <a:ext cx="1596292" cy="40461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 baseline="0">
                <a:solidFill>
                  <a:schemeClr val="tx2"/>
                </a:solidFill>
              </a:defRPr>
            </a:lvl1pPr>
          </a:lstStyle>
          <a:p>
            <a:fld id="{69E57DC2-970A-4B3E-BB1C-7A09969E49DF}" type="slidenum">
              <a:rPr lang="en-US" dirty="0"/>
              <a:pPr/>
              <a:t>‹Nr.›</a:t>
            </a:fld>
            <a:endParaRPr lang="en-US" dirty="0"/>
          </a:p>
        </p:txBody>
      </p:sp>
      <p:sp>
        <p:nvSpPr>
          <p:cNvPr id="9" name="Rectangle 8" title="Side bar"/>
          <p:cNvSpPr/>
          <p:nvPr/>
        </p:nvSpPr>
        <p:spPr>
          <a:xfrm>
            <a:off x="478095" y="376"/>
            <a:ext cx="228600" cy="6858000"/>
          </a:xfrm>
          <a:prstGeom prst="rect">
            <a:avLst/>
          </a:prstGeom>
          <a:solidFill>
            <a:schemeClr val="tx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89000"/>
        </a:lnSpc>
        <a:spcBef>
          <a:spcPct val="0"/>
        </a:spcBef>
        <a:buNone/>
        <a:defRPr sz="4400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84048" indent="-384048" algn="l" defTabSz="914400" rtl="0" eaLnBrk="1" latinLnBrk="0" hangingPunct="1">
        <a:lnSpc>
          <a:spcPct val="94000"/>
        </a:lnSpc>
        <a:spcBef>
          <a:spcPts val="1000"/>
        </a:spcBef>
        <a:spcAft>
          <a:spcPts val="200"/>
        </a:spcAft>
        <a:buFont typeface="Franklin Gothic Book" panose="020B0503020102020204" pitchFamily="34" charset="0"/>
        <a:buChar char="■"/>
        <a:defRPr sz="2000" kern="1200" baseline="0">
          <a:solidFill>
            <a:schemeClr val="tx2"/>
          </a:solidFill>
          <a:latin typeface="+mn-lt"/>
          <a:ea typeface="+mn-ea"/>
          <a:cs typeface="+mn-cs"/>
        </a:defRPr>
      </a:lvl1pPr>
      <a:lvl2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2000" i="1" kern="1200" baseline="0">
          <a:solidFill>
            <a:schemeClr val="tx2"/>
          </a:solidFill>
          <a:latin typeface="+mn-lt"/>
          <a:ea typeface="+mn-ea"/>
          <a:cs typeface="+mn-cs"/>
        </a:defRPr>
      </a:lvl2pPr>
      <a:lvl3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800" kern="1200" baseline="0">
          <a:solidFill>
            <a:schemeClr val="tx2"/>
          </a:solidFill>
          <a:latin typeface="+mn-lt"/>
          <a:ea typeface="+mn-ea"/>
          <a:cs typeface="+mn-cs"/>
        </a:defRPr>
      </a:lvl3pPr>
      <a:lvl4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800" i="1" kern="1200" baseline="0">
          <a:solidFill>
            <a:schemeClr val="tx2"/>
          </a:solidFill>
          <a:latin typeface="+mn-lt"/>
          <a:ea typeface="+mn-ea"/>
          <a:cs typeface="+mn-cs"/>
        </a:defRPr>
      </a:lvl4pPr>
      <a:lvl5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600" kern="1200" baseline="0">
          <a:solidFill>
            <a:schemeClr val="tx2"/>
          </a:solidFill>
          <a:latin typeface="+mn-lt"/>
          <a:ea typeface="+mn-ea"/>
          <a:cs typeface="+mn-cs"/>
        </a:defRPr>
      </a:lvl5pPr>
      <a:lvl6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600" i="1" kern="1200" baseline="0">
          <a:solidFill>
            <a:schemeClr val="tx2"/>
          </a:solidFill>
          <a:latin typeface="+mn-lt"/>
          <a:ea typeface="+mn-ea"/>
          <a:cs typeface="+mn-cs"/>
        </a:defRPr>
      </a:lvl6pPr>
      <a:lvl7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–"/>
        <a:defRPr sz="1400" i="1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4048" indent="-384048" algn="l" defTabSz="914400" rtl="0" eaLnBrk="1" latinLnBrk="0" hangingPunct="1">
        <a:lnSpc>
          <a:spcPct val="94000"/>
        </a:lnSpc>
        <a:spcBef>
          <a:spcPts val="500"/>
        </a:spcBef>
        <a:spcAft>
          <a:spcPts val="200"/>
        </a:spcAft>
        <a:buFont typeface="Franklin Gothic Book" panose="020B0503020102020204" pitchFamily="34" charset="0"/>
        <a:buChar char="■"/>
        <a:defRPr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 mod="1">
    <p:ext uri="{27BBF7A9-308A-43DC-89C8-2F10F3537804}">
      <p15:sldGuideLst xmlns:p15="http://schemas.microsoft.com/office/powerpoint/2012/main">
        <p15:guide id="3" orient="horz" pos="1368">
          <p15:clr>
            <a:srgbClr val="F26B43"/>
          </p15:clr>
        </p15:guide>
        <p15:guide id="4" orient="horz" pos="1440">
          <p15:clr>
            <a:srgbClr val="F26B43"/>
          </p15:clr>
        </p15:guide>
        <p15:guide id="6" orient="horz" pos="3696">
          <p15:clr>
            <a:srgbClr val="F26B43"/>
          </p15:clr>
        </p15:guide>
        <p15:guide id="7" orient="horz" pos="432">
          <p15:clr>
            <a:srgbClr val="F26B43"/>
          </p15:clr>
        </p15:guide>
        <p15:guide id="8" orient="horz" pos="1512">
          <p15:clr>
            <a:srgbClr val="F26B43"/>
          </p15:clr>
        </p15:guide>
        <p15:guide id="9" pos="6912">
          <p15:clr>
            <a:srgbClr val="F26B43"/>
          </p15:clr>
        </p15:guide>
        <p15:guide id="10" pos="936">
          <p15:clr>
            <a:srgbClr val="F26B43"/>
          </p15:clr>
        </p15:guide>
        <p15:guide id="11" pos="864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" altLang="x-none" sz="5400" b="1" dirty="0"/>
              <a:t>CONSECUENCIAS DE </a:t>
            </a:r>
            <a:r>
              <a:rPr lang="es-ES" altLang="x-none" sz="5400" b="1"/>
              <a:t>LA INFRACCIÓN</a:t>
            </a:r>
            <a:endParaRPr lang="en-US" sz="5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/>
          </a:bodyPr>
          <a:lstStyle/>
          <a:p>
            <a:r>
              <a:rPr lang="es-ES" dirty="0"/>
              <a:t>Reglamento europeo de protección de datos (FL18-3061)</a:t>
            </a:r>
          </a:p>
          <a:p>
            <a:r>
              <a:rPr lang="es-ES_tradnl" dirty="0"/>
              <a:t>Prof. </a:t>
            </a:r>
            <a:r>
              <a:rPr lang="es-ES_tradnl" dirty="0" smtClean="0"/>
              <a:t>Marcos A. L</a:t>
            </a:r>
            <a:r>
              <a:rPr lang="es-ES" dirty="0" err="1" smtClean="0"/>
              <a:t>ópez</a:t>
            </a:r>
            <a:r>
              <a:rPr lang="es-ES" smtClean="0"/>
              <a:t> Suárez</a:t>
            </a:r>
            <a:endParaRPr lang="es-ES_tradnl" dirty="0"/>
          </a:p>
        </p:txBody>
      </p:sp>
    </p:spTree>
    <p:extLst>
      <p:ext uri="{BB962C8B-B14F-4D97-AF65-F5344CB8AC3E}">
        <p14:creationId xmlns:p14="http://schemas.microsoft.com/office/powerpoint/2010/main" val="17726187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>
                <a:solidFill>
                  <a:schemeClr val="tx1"/>
                </a:solidFill>
              </a:rPr>
              <a:t>V. RESPONSABILIDAD PENAL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_tradnl" altLang="x-none" sz="2400" dirty="0"/>
              <a:t>La protección penal deriva del derecho a la intimidad establecido en el art. 18 de la Constitución Española.</a:t>
            </a:r>
          </a:p>
          <a:p>
            <a:pPr>
              <a:lnSpc>
                <a:spcPct val="90000"/>
              </a:lnSpc>
            </a:pPr>
            <a:r>
              <a:rPr lang="es-ES_tradnl" altLang="x-none" sz="2400" dirty="0"/>
              <a:t>Por intimidad ha de entenderse el conjunto de manifestaciones, actividades y aspectos más privados de la vida de una persona, que ésta desea desarrollar y conservar de forma reservada, para que no sean conocidas por los demás.</a:t>
            </a:r>
          </a:p>
          <a:p>
            <a:pPr>
              <a:lnSpc>
                <a:spcPct val="90000"/>
              </a:lnSpc>
            </a:pPr>
            <a:r>
              <a:rPr lang="es-ES_tradnl" altLang="x-none" sz="2400" dirty="0"/>
              <a:t>El derecho a la intimidad tiene dos aspectos:</a:t>
            </a:r>
          </a:p>
          <a:p>
            <a:pPr lvl="1">
              <a:lnSpc>
                <a:spcPct val="90000"/>
              </a:lnSpc>
            </a:pPr>
            <a:r>
              <a:rPr lang="es-ES_tradnl" altLang="x-none" sz="2400" dirty="0"/>
              <a:t>derecho a excluir a terceras personas de la esfera íntima</a:t>
            </a:r>
          </a:p>
          <a:p>
            <a:pPr lvl="1">
              <a:lnSpc>
                <a:spcPct val="90000"/>
              </a:lnSpc>
            </a:pPr>
            <a:r>
              <a:rPr lang="es-ES_tradnl" altLang="x-none" sz="2400" dirty="0"/>
              <a:t>derecho a controlar los datos relativos a la propia persona </a:t>
            </a:r>
          </a:p>
        </p:txBody>
      </p:sp>
    </p:spTree>
    <p:extLst>
      <p:ext uri="{BB962C8B-B14F-4D97-AF65-F5344CB8AC3E}">
        <p14:creationId xmlns:p14="http://schemas.microsoft.com/office/powerpoint/2010/main" val="168408129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634" name="Rectangle 2"/>
          <p:cNvSpPr>
            <a:spLocks noGrp="1" noChangeArrowheads="1"/>
          </p:cNvSpPr>
          <p:nvPr>
            <p:ph type="title"/>
          </p:nvPr>
        </p:nvSpPr>
        <p:spPr>
          <a:xfrm>
            <a:off x="1323278" y="367024"/>
            <a:ext cx="8229600" cy="630237"/>
          </a:xfrm>
        </p:spPr>
        <p:txBody>
          <a:bodyPr/>
          <a:lstStyle/>
          <a:p>
            <a:r>
              <a:rPr lang="es-ES_tradnl" altLang="x-none" sz="3200" b="1" dirty="0"/>
              <a:t>Esquema de los tipos penales</a:t>
            </a:r>
            <a:endParaRPr lang="es-ES" altLang="x-none" sz="3200" b="1" dirty="0"/>
          </a:p>
        </p:txBody>
      </p:sp>
      <p:sp>
        <p:nvSpPr>
          <p:cNvPr id="6963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449659" y="1371600"/>
            <a:ext cx="9601200" cy="3581400"/>
          </a:xfrm>
        </p:spPr>
        <p:txBody>
          <a:bodyPr>
            <a:normAutofit lnSpcReduction="10000"/>
          </a:bodyPr>
          <a:lstStyle/>
          <a:p>
            <a:pPr>
              <a:lnSpc>
                <a:spcPct val="90000"/>
              </a:lnSpc>
            </a:pPr>
            <a:r>
              <a:rPr lang="es-ES_tradnl" altLang="x-none" sz="2100" dirty="0"/>
              <a:t>Art. 197 del CP: establece las conductas básicas que inciden sobre el derecho a la intimidad, así como varios tipos agravados y atenuados.</a:t>
            </a:r>
          </a:p>
          <a:p>
            <a:pPr>
              <a:lnSpc>
                <a:spcPct val="90000"/>
              </a:lnSpc>
              <a:buFont typeface="Wingdings" charset="2"/>
              <a:buNone/>
            </a:pPr>
            <a:endParaRPr lang="es-ES_tradnl" altLang="x-none" sz="2100" dirty="0"/>
          </a:p>
          <a:p>
            <a:pPr>
              <a:lnSpc>
                <a:spcPct val="90000"/>
              </a:lnSpc>
            </a:pPr>
            <a:r>
              <a:rPr lang="es-ES_tradnl" altLang="x-none" sz="2100" dirty="0"/>
              <a:t>Art. 198 del CP: recoge un tipo cualificado para los casos en los que el sujeto activo de la conducta es una autoridad o funcionario público.</a:t>
            </a:r>
          </a:p>
          <a:p>
            <a:pPr>
              <a:lnSpc>
                <a:spcPct val="90000"/>
              </a:lnSpc>
              <a:buFont typeface="Wingdings" charset="2"/>
              <a:buNone/>
            </a:pPr>
            <a:endParaRPr lang="es-ES_tradnl" altLang="x-none" sz="2100" dirty="0"/>
          </a:p>
          <a:p>
            <a:pPr>
              <a:lnSpc>
                <a:spcPct val="90000"/>
              </a:lnSpc>
            </a:pPr>
            <a:r>
              <a:rPr lang="es-ES_tradnl" altLang="x-none" sz="2100" dirty="0"/>
              <a:t>Art. 199 del CP: se refiere a la revelación de secretos obtenidos por razón de trabajo y el secreto profesionales.</a:t>
            </a:r>
          </a:p>
          <a:p>
            <a:pPr>
              <a:lnSpc>
                <a:spcPct val="90000"/>
              </a:lnSpc>
              <a:buFont typeface="Wingdings" charset="2"/>
              <a:buNone/>
            </a:pPr>
            <a:endParaRPr lang="es-ES_tradnl" altLang="x-none" sz="2100" dirty="0"/>
          </a:p>
          <a:p>
            <a:pPr>
              <a:lnSpc>
                <a:spcPct val="90000"/>
              </a:lnSpc>
            </a:pPr>
            <a:r>
              <a:rPr lang="es-ES_tradnl" altLang="x-none" sz="2100" dirty="0"/>
              <a:t>Art. 200 del CP: protección de datos reservados de las personas jurídicas.</a:t>
            </a:r>
            <a:endParaRPr lang="es-ES" altLang="x-none" sz="2100" dirty="0"/>
          </a:p>
        </p:txBody>
      </p:sp>
    </p:spTree>
    <p:extLst>
      <p:ext uri="{BB962C8B-B14F-4D97-AF65-F5344CB8AC3E}">
        <p14:creationId xmlns:p14="http://schemas.microsoft.com/office/powerpoint/2010/main" val="148179487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0658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277814"/>
            <a:ext cx="8229600" cy="630237"/>
          </a:xfrm>
        </p:spPr>
        <p:txBody>
          <a:bodyPr/>
          <a:lstStyle/>
          <a:p>
            <a:r>
              <a:rPr lang="es-ES_tradnl" altLang="x-none" sz="3600"/>
              <a:t>Los tipos básicos: art. 197 CP</a:t>
            </a:r>
            <a:endParaRPr lang="es-ES" altLang="x-none" sz="3600"/>
          </a:p>
        </p:txBody>
      </p:sp>
      <p:sp>
        <p:nvSpPr>
          <p:cNvPr id="7065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81200" y="981075"/>
            <a:ext cx="8229600" cy="5149850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s-ES_tradnl" altLang="x-none" sz="2100"/>
              <a:t>Art. 197.1 del CP: tipifica el </a:t>
            </a:r>
            <a:r>
              <a:rPr lang="es-ES_tradnl" altLang="x-none" sz="2100" u="sng"/>
              <a:t>apoderamiento </a:t>
            </a:r>
            <a:r>
              <a:rPr lang="es-ES_tradnl" altLang="x-none" sz="2100"/>
              <a:t>de papeles, cartas, mensajes de correo electrónico o cualesquiera otros documentos o efectos personales de otros. Asimismo, se castiga la </a:t>
            </a:r>
            <a:r>
              <a:rPr lang="es-ES_tradnl" altLang="x-none" sz="2100" u="sng"/>
              <a:t>interceptación</a:t>
            </a:r>
            <a:r>
              <a:rPr lang="es-ES_tradnl" altLang="x-none" sz="2100"/>
              <a:t> de comunicaciones de otro y la </a:t>
            </a:r>
            <a:r>
              <a:rPr lang="es-ES_tradnl" altLang="x-none" sz="2100" u="sng"/>
              <a:t>escucha</a:t>
            </a:r>
            <a:r>
              <a:rPr lang="es-ES_tradnl" altLang="x-none" sz="2100"/>
              <a:t>, </a:t>
            </a:r>
            <a:r>
              <a:rPr lang="es-ES_tradnl" altLang="x-none" sz="2100" u="sng"/>
              <a:t>transmisión</a:t>
            </a:r>
            <a:r>
              <a:rPr lang="es-ES_tradnl" altLang="x-none" sz="2100"/>
              <a:t>, </a:t>
            </a:r>
            <a:r>
              <a:rPr lang="es-ES_tradnl" altLang="x-none" sz="2100" u="sng"/>
              <a:t>grabación</a:t>
            </a:r>
            <a:r>
              <a:rPr lang="es-ES_tradnl" altLang="x-none" sz="2100">
                <a:solidFill>
                  <a:srgbClr val="FF3300"/>
                </a:solidFill>
              </a:rPr>
              <a:t> </a:t>
            </a:r>
            <a:r>
              <a:rPr lang="es-ES_tradnl" altLang="x-none" sz="2100"/>
              <a:t>o </a:t>
            </a:r>
            <a:r>
              <a:rPr lang="es-ES_tradnl" altLang="x-none" sz="2100" u="sng"/>
              <a:t>reproducción </a:t>
            </a:r>
            <a:r>
              <a:rPr lang="es-ES_tradnl" altLang="x-none" sz="2100"/>
              <a:t>del sonido o de la imagen o de cualquier otra señal de comunicación.</a:t>
            </a:r>
          </a:p>
          <a:p>
            <a:pPr>
              <a:lnSpc>
                <a:spcPct val="90000"/>
              </a:lnSpc>
              <a:buFont typeface="Wingdings" charset="2"/>
              <a:buNone/>
            </a:pPr>
            <a:endParaRPr lang="es-ES_tradnl" altLang="x-none" sz="2100"/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2 del CP: tipifica el </a:t>
            </a:r>
            <a:r>
              <a:rPr lang="es-ES_tradnl" altLang="x-none" sz="2100" u="sng"/>
              <a:t>apoderamiento</a:t>
            </a:r>
            <a:r>
              <a:rPr lang="es-ES_tradnl" altLang="x-none" sz="2100"/>
              <a:t>, la </a:t>
            </a:r>
            <a:r>
              <a:rPr lang="es-ES_tradnl" altLang="x-none" sz="2100" u="sng"/>
              <a:t>utilización </a:t>
            </a:r>
            <a:r>
              <a:rPr lang="es-ES_tradnl" altLang="x-none" sz="2100"/>
              <a:t>y la </a:t>
            </a:r>
            <a:r>
              <a:rPr lang="es-ES_tradnl" altLang="x-none" sz="2100" u="sng"/>
              <a:t>modificación</a:t>
            </a:r>
            <a:r>
              <a:rPr lang="es-ES_tradnl" altLang="x-none" sz="2100"/>
              <a:t> de datos reservados de carácter personal o familiar, registrados en ficheros o soportes informáticos, electrónicos o telemáticos, o en cualquier clase de archivo o registro público o privado así como, </a:t>
            </a:r>
            <a:r>
              <a:rPr lang="es-ES_tradnl" altLang="x-none" sz="2100" u="sng"/>
              <a:t>acceder</a:t>
            </a:r>
            <a:r>
              <a:rPr lang="es-ES_tradnl" altLang="x-none" sz="2100">
                <a:solidFill>
                  <a:srgbClr val="FF3300"/>
                </a:solidFill>
              </a:rPr>
              <a:t> </a:t>
            </a:r>
            <a:r>
              <a:rPr lang="es-ES_tradnl" altLang="x-none" sz="2100"/>
              <a:t>a ellos, </a:t>
            </a:r>
            <a:r>
              <a:rPr lang="es-ES_tradnl" altLang="x-none" sz="2100" u="sng"/>
              <a:t>alterarlos</a:t>
            </a:r>
            <a:r>
              <a:rPr lang="es-ES_tradnl" altLang="x-none" sz="2100"/>
              <a:t> o </a:t>
            </a:r>
            <a:r>
              <a:rPr lang="es-ES_tradnl" altLang="x-none" sz="2100" u="sng"/>
              <a:t>utilizarlos </a:t>
            </a:r>
            <a:r>
              <a:rPr lang="es-ES_tradnl" altLang="x-none" sz="2100"/>
              <a:t>en perjuicio del titular o un tercero.</a:t>
            </a:r>
            <a:endParaRPr lang="es-ES" altLang="x-none" sz="2100"/>
          </a:p>
        </p:txBody>
      </p:sp>
    </p:spTree>
    <p:extLst>
      <p:ext uri="{BB962C8B-B14F-4D97-AF65-F5344CB8AC3E}">
        <p14:creationId xmlns:p14="http://schemas.microsoft.com/office/powerpoint/2010/main" val="158559445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682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277814"/>
            <a:ext cx="8229600" cy="630237"/>
          </a:xfrm>
        </p:spPr>
        <p:txBody>
          <a:bodyPr/>
          <a:lstStyle/>
          <a:p>
            <a:r>
              <a:rPr lang="es-ES_tradnl" altLang="x-none" sz="3600"/>
              <a:t>Los tipos básicos (II)</a:t>
            </a:r>
            <a:endParaRPr lang="es-ES" altLang="x-none" sz="3600"/>
          </a:p>
        </p:txBody>
      </p:sp>
      <p:sp>
        <p:nvSpPr>
          <p:cNvPr id="7168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81200" y="1125539"/>
            <a:ext cx="8229600" cy="5005387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s-ES_tradnl" altLang="x-none" sz="2100"/>
              <a:t>Art. 197. 3. 1º: contiene un tipo agravado de </a:t>
            </a:r>
            <a:r>
              <a:rPr lang="es-ES_tradnl" altLang="x-none" sz="2100" u="sng"/>
              <a:t>difusión</a:t>
            </a:r>
            <a:r>
              <a:rPr lang="es-ES_tradnl" altLang="x-none" sz="2100"/>
              <a:t>, </a:t>
            </a:r>
            <a:r>
              <a:rPr lang="es-ES_tradnl" altLang="x-none" sz="2100" u="sng"/>
              <a:t>revelación</a:t>
            </a:r>
            <a:r>
              <a:rPr lang="es-ES_tradnl" altLang="x-none" sz="2100"/>
              <a:t> o </a:t>
            </a:r>
            <a:r>
              <a:rPr lang="es-ES_tradnl" altLang="x-none" sz="2100" u="sng"/>
              <a:t>cesión</a:t>
            </a:r>
            <a:r>
              <a:rPr lang="es-ES_tradnl" altLang="x-none" sz="2100">
                <a:solidFill>
                  <a:srgbClr val="FF3300"/>
                </a:solidFill>
              </a:rPr>
              <a:t> </a:t>
            </a:r>
            <a:r>
              <a:rPr lang="es-ES_tradnl" altLang="x-none" sz="2100"/>
              <a:t>de los datos obtenidos </a:t>
            </a:r>
            <a:r>
              <a:rPr lang="es-ES_tradnl" altLang="x-none" sz="2100" b="1"/>
              <a:t>ilícitamente</a:t>
            </a:r>
            <a:r>
              <a:rPr lang="es-ES_tradnl" altLang="x-none" sz="2100"/>
              <a:t> a terceros.</a:t>
            </a:r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3. 2º: contiene un tipo autónomo y atenuado de indiscreción. Castiga a quien, con conocimiento del origen ilícito de los datos y sin haber participado en su descubrimiento, difunde, revela o cede a terceros los datos.</a:t>
            </a:r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4: contiene un tipo agravado cuando el sujeto activo es la persona encargada o responsable de los ficheros, soportes, archivos o registros </a:t>
            </a:r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5: contiene un tipo agravado cuando la víctima es un menor de edad o un incapaz o si los datos se refieren a la ideología, salud, origen racial o vida sexual del agraviado.</a:t>
            </a:r>
          </a:p>
          <a:p>
            <a:pPr>
              <a:lnSpc>
                <a:spcPct val="90000"/>
              </a:lnSpc>
            </a:pPr>
            <a:r>
              <a:rPr lang="es-ES_tradnl" altLang="x-none" sz="2100"/>
              <a:t>Art. 197. 6: contiene un tipo agravado para los casos en los que la conducta delictiva responde a fines lucrativos.</a:t>
            </a:r>
            <a:endParaRPr lang="es-ES" altLang="x-none" sz="2100"/>
          </a:p>
        </p:txBody>
      </p:sp>
    </p:spTree>
    <p:extLst>
      <p:ext uri="{BB962C8B-B14F-4D97-AF65-F5344CB8AC3E}">
        <p14:creationId xmlns:p14="http://schemas.microsoft.com/office/powerpoint/2010/main" val="2028869835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706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277813"/>
            <a:ext cx="8229600" cy="703262"/>
          </a:xfrm>
        </p:spPr>
        <p:txBody>
          <a:bodyPr/>
          <a:lstStyle/>
          <a:p>
            <a:r>
              <a:rPr lang="es-ES_tradnl" altLang="x-none" sz="3600"/>
              <a:t>Los tipos agravados: art. 198 CP</a:t>
            </a:r>
            <a:endParaRPr lang="es-ES" altLang="x-none" sz="3600"/>
          </a:p>
        </p:txBody>
      </p:sp>
      <p:sp>
        <p:nvSpPr>
          <p:cNvPr id="72707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19288" y="1125539"/>
            <a:ext cx="8229600" cy="4530725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es-ES_tradnl" altLang="x-none" dirty="0"/>
              <a:t>Sanciona las mismas conductas que el art. 197, pero impone una penal mayor debido al sujeto que las realiza.</a:t>
            </a:r>
          </a:p>
          <a:p>
            <a:pPr>
              <a:lnSpc>
                <a:spcPct val="80000"/>
              </a:lnSpc>
            </a:pPr>
            <a:r>
              <a:rPr lang="es-ES_tradnl" altLang="x-none" dirty="0"/>
              <a:t>El sujeto activo del delito ha de ser siempre una </a:t>
            </a:r>
            <a:r>
              <a:rPr lang="es-ES_tradnl" altLang="x-none" b="1" dirty="0"/>
              <a:t>autoridad o funcionario público</a:t>
            </a:r>
            <a:r>
              <a:rPr lang="es-ES_tradnl" altLang="x-none" dirty="0"/>
              <a:t>. Éste realiza el delito prevaleciéndose de su cargo. Se trata pues de un delito especial.</a:t>
            </a:r>
          </a:p>
          <a:p>
            <a:pPr>
              <a:lnSpc>
                <a:spcPct val="80000"/>
              </a:lnSpc>
            </a:pPr>
            <a:r>
              <a:rPr lang="es-ES_tradnl" altLang="x-none" dirty="0"/>
              <a:t>La intromisión  de las autoridades y funcionarios públicos sobre la intimidad de las personas ha de estar siempre motivada por ley o autorizada por los órganos jurisdiccionales. De no ser así, la conducta es delictiva.</a:t>
            </a:r>
          </a:p>
          <a:p>
            <a:pPr>
              <a:lnSpc>
                <a:spcPct val="80000"/>
              </a:lnSpc>
            </a:pPr>
            <a:r>
              <a:rPr lang="es-ES_tradnl" altLang="x-none" dirty="0"/>
              <a:t>La pena que se impone es la especificada en el art. 197 en su mitad superior y, además, la inhabilitación especial por un período no inferior a seis años y no superior a doce años. </a:t>
            </a:r>
            <a:endParaRPr lang="es-ES" altLang="x-none" dirty="0"/>
          </a:p>
        </p:txBody>
      </p:sp>
    </p:spTree>
    <p:extLst>
      <p:ext uri="{BB962C8B-B14F-4D97-AF65-F5344CB8AC3E}">
        <p14:creationId xmlns:p14="http://schemas.microsoft.com/office/powerpoint/2010/main" val="146996977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730" name="Rectangle 2"/>
          <p:cNvSpPr>
            <a:spLocks noGrp="1" noChangeArrowheads="1"/>
          </p:cNvSpPr>
          <p:nvPr>
            <p:ph type="title"/>
          </p:nvPr>
        </p:nvSpPr>
        <p:spPr>
          <a:xfrm>
            <a:off x="1981200" y="277814"/>
            <a:ext cx="8229600" cy="630237"/>
          </a:xfrm>
        </p:spPr>
        <p:txBody>
          <a:bodyPr>
            <a:normAutofit fontScale="90000"/>
          </a:bodyPr>
          <a:lstStyle/>
          <a:p>
            <a:r>
              <a:rPr lang="es-ES_tradnl" altLang="x-none" sz="3800"/>
              <a:t>Infracción por profesionales: art. 199 CP</a:t>
            </a:r>
            <a:endParaRPr lang="es-ES" altLang="x-none" sz="3800"/>
          </a:p>
        </p:txBody>
      </p:sp>
      <p:sp>
        <p:nvSpPr>
          <p:cNvPr id="7373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981200" y="1125539"/>
            <a:ext cx="8229600" cy="5005387"/>
          </a:xfrm>
        </p:spPr>
        <p:txBody>
          <a:bodyPr/>
          <a:lstStyle/>
          <a:p>
            <a:pPr>
              <a:lnSpc>
                <a:spcPct val="90000"/>
              </a:lnSpc>
            </a:pPr>
            <a:r>
              <a:rPr lang="es-ES_tradnl" altLang="x-none"/>
              <a:t>Art. 199. 1: se sanciona el hecho de </a:t>
            </a:r>
            <a:r>
              <a:rPr lang="es-ES_tradnl" altLang="x-none" u="sng"/>
              <a:t>revelar </a:t>
            </a:r>
            <a:r>
              <a:rPr lang="es-ES_tradnl" altLang="x-none"/>
              <a:t>y </a:t>
            </a:r>
            <a:r>
              <a:rPr lang="es-ES_tradnl" altLang="x-none" u="sng"/>
              <a:t>divulgar</a:t>
            </a:r>
            <a:r>
              <a:rPr lang="es-ES_tradnl" altLang="x-none"/>
              <a:t> secretos que afectan  a la intimidad de otro y a los que se ha tenido acceso por razón del trabajo del sujeto activo y que han sido conocidos </a:t>
            </a:r>
            <a:r>
              <a:rPr lang="es-ES_tradnl" altLang="x-none" b="1"/>
              <a:t>lícitamente</a:t>
            </a:r>
            <a:r>
              <a:rPr lang="es-ES_tradnl" altLang="x-none"/>
              <a:t>.</a:t>
            </a:r>
          </a:p>
          <a:p>
            <a:pPr lvl="1">
              <a:lnSpc>
                <a:spcPct val="90000"/>
              </a:lnSpc>
            </a:pPr>
            <a:r>
              <a:rPr lang="es-ES_tradnl" altLang="x-none" sz="1900"/>
              <a:t>Ejemplo: revelación de datos personales de clientes por trabajadores del sector bancario. </a:t>
            </a:r>
          </a:p>
          <a:p>
            <a:pPr>
              <a:lnSpc>
                <a:spcPct val="90000"/>
              </a:lnSpc>
            </a:pPr>
            <a:r>
              <a:rPr lang="es-ES_tradnl" altLang="x-none"/>
              <a:t>Art. 199. 2: la conducta es la misma pero con la particularidad de que el sujeto activo accede a la información reservada debido a la profesión que ejerce y para la que necesita un título académico habitante.</a:t>
            </a:r>
          </a:p>
          <a:p>
            <a:pPr lvl="1">
              <a:lnSpc>
                <a:spcPct val="90000"/>
              </a:lnSpc>
            </a:pPr>
            <a:r>
              <a:rPr lang="es-ES_tradnl" altLang="x-none" sz="1900"/>
              <a:t>Ejemplo: médicos, abogados, procuradores, notarios o periodistas.</a:t>
            </a:r>
          </a:p>
          <a:p>
            <a:pPr lvl="1">
              <a:lnSpc>
                <a:spcPct val="90000"/>
              </a:lnSpc>
              <a:buFont typeface="Wingdings" charset="2"/>
              <a:buNone/>
            </a:pPr>
            <a:endParaRPr lang="es-ES_tradnl" altLang="x-none" sz="1900"/>
          </a:p>
          <a:p>
            <a:pPr>
              <a:lnSpc>
                <a:spcPct val="90000"/>
              </a:lnSpc>
            </a:pPr>
            <a:r>
              <a:rPr lang="es-ES_tradnl" altLang="x-none"/>
              <a:t>En ambos casos se vulnera el derecho a la intimidad mediante la inobservancia del deber de sigilo y reserva que recae sobre los sujetos que realizan la conducta.</a:t>
            </a:r>
            <a:endParaRPr lang="es-ES" altLang="x-none"/>
          </a:p>
        </p:txBody>
      </p:sp>
    </p:spTree>
    <p:extLst>
      <p:ext uri="{BB962C8B-B14F-4D97-AF65-F5344CB8AC3E}">
        <p14:creationId xmlns:p14="http://schemas.microsoft.com/office/powerpoint/2010/main" val="113020056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altLang="x-none" dirty="0"/>
              <a:t> 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" altLang="x-none" sz="2400" dirty="0"/>
              <a:t>La Agencia Española de Protección de Datos</a:t>
            </a:r>
          </a:p>
          <a:p>
            <a:pPr>
              <a:lnSpc>
                <a:spcPct val="90000"/>
              </a:lnSpc>
            </a:pPr>
            <a:r>
              <a:rPr lang="es-ES" altLang="x-none" sz="2400" dirty="0"/>
              <a:t>Facultades de la autoridad de control</a:t>
            </a:r>
          </a:p>
          <a:p>
            <a:pPr>
              <a:lnSpc>
                <a:spcPct val="90000"/>
              </a:lnSpc>
            </a:pPr>
            <a:r>
              <a:rPr lang="es-ES" altLang="x-none" sz="2400" dirty="0"/>
              <a:t>Multas</a:t>
            </a:r>
          </a:p>
          <a:p>
            <a:pPr>
              <a:lnSpc>
                <a:spcPct val="90000"/>
              </a:lnSpc>
            </a:pPr>
            <a:r>
              <a:rPr lang="es-ES" altLang="x-none" sz="2400" dirty="0"/>
              <a:t>Responsabilidad civil</a:t>
            </a:r>
          </a:p>
          <a:p>
            <a:pPr>
              <a:lnSpc>
                <a:spcPct val="90000"/>
              </a:lnSpc>
            </a:pPr>
            <a:r>
              <a:rPr lang="es-ES" altLang="x-none" sz="2400" dirty="0"/>
              <a:t>Responsabilidad penal</a:t>
            </a:r>
          </a:p>
        </p:txBody>
      </p:sp>
    </p:spTree>
    <p:extLst>
      <p:ext uri="{BB962C8B-B14F-4D97-AF65-F5344CB8AC3E}">
        <p14:creationId xmlns:p14="http://schemas.microsoft.com/office/powerpoint/2010/main" val="4459734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1271239" y="462776"/>
            <a:ext cx="9601200" cy="1485900"/>
          </a:xfrm>
        </p:spPr>
        <p:txBody>
          <a:bodyPr/>
          <a:lstStyle/>
          <a:p>
            <a:r>
              <a:rPr lang="es-ES" altLang="x-none" b="1" dirty="0">
                <a:solidFill>
                  <a:schemeClr val="tx1"/>
                </a:solidFill>
              </a:rPr>
              <a:t>I. </a:t>
            </a:r>
            <a:r>
              <a:rPr lang="es-ES_tradnl" b="1" dirty="0">
                <a:solidFill>
                  <a:schemeClr val="tx1"/>
                </a:solidFill>
              </a:rPr>
              <a:t>LA AGENCIA ESPAÑOLA DE PROTECCIÓN DE DATOS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6995" y="1948676"/>
            <a:ext cx="9601200" cy="3804424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es-ES_tradnl" altLang="x-none" sz="1800" dirty="0"/>
              <a:t>La supervisión del cumplimiento de los mandatos establecidos en la LOPD es función de la </a:t>
            </a:r>
            <a:r>
              <a:rPr lang="es-ES_tradnl" altLang="x-none" sz="1800" u="sng" dirty="0"/>
              <a:t>Agencia Española de Protección de Datos.</a:t>
            </a:r>
          </a:p>
          <a:p>
            <a:pPr>
              <a:lnSpc>
                <a:spcPct val="80000"/>
              </a:lnSpc>
            </a:pPr>
            <a:endParaRPr lang="es-ES" altLang="x-none" sz="1900" dirty="0"/>
          </a:p>
          <a:p>
            <a:pPr>
              <a:lnSpc>
                <a:spcPct val="80000"/>
              </a:lnSpc>
            </a:pPr>
            <a:r>
              <a:rPr lang="es-ES" altLang="x-none" sz="1800" dirty="0"/>
              <a:t>Ente de Derecho Público con personalidad jurídica propia y plena capacidad pública y privada. </a:t>
            </a:r>
          </a:p>
          <a:p>
            <a:pPr>
              <a:lnSpc>
                <a:spcPct val="80000"/>
              </a:lnSpc>
            </a:pPr>
            <a:endParaRPr lang="es-ES" altLang="x-none" sz="1800" dirty="0"/>
          </a:p>
          <a:p>
            <a:pPr>
              <a:lnSpc>
                <a:spcPct val="80000"/>
              </a:lnSpc>
            </a:pPr>
            <a:r>
              <a:rPr lang="es-ES" altLang="x-none" sz="1800" dirty="0"/>
              <a:t>Actúa con independencia de las Administraciones Públicas en el ejercicio de sus funciones.</a:t>
            </a:r>
          </a:p>
          <a:p>
            <a:pPr>
              <a:lnSpc>
                <a:spcPct val="80000"/>
              </a:lnSpc>
            </a:pPr>
            <a:endParaRPr lang="es-ES" altLang="x-none" sz="1800" dirty="0"/>
          </a:p>
          <a:p>
            <a:pPr>
              <a:lnSpc>
                <a:spcPct val="80000"/>
              </a:lnSpc>
            </a:pPr>
            <a:r>
              <a:rPr lang="es-ES" altLang="x-none" sz="1800" dirty="0"/>
              <a:t>Las agencia de protección de datos de Euskadi y Cataluña actúan sólo respecto de los ficheros y tratamientos realizados por las autoridades públicas en su comunidad.</a:t>
            </a:r>
          </a:p>
          <a:p>
            <a:pPr>
              <a:lnSpc>
                <a:spcPct val="80000"/>
              </a:lnSpc>
            </a:pPr>
            <a:endParaRPr lang="es-ES" altLang="x-none" sz="1900" dirty="0"/>
          </a:p>
        </p:txBody>
      </p:sp>
      <p:sp>
        <p:nvSpPr>
          <p:cNvPr id="24" name="Título 1"/>
          <p:cNvSpPr txBox="1">
            <a:spLocks/>
          </p:cNvSpPr>
          <p:nvPr/>
        </p:nvSpPr>
        <p:spPr>
          <a:xfrm>
            <a:off x="1371600" y="1774903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6088202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1271239" y="462776"/>
            <a:ext cx="9601200" cy="1485900"/>
          </a:xfrm>
        </p:spPr>
        <p:txBody>
          <a:bodyPr/>
          <a:lstStyle/>
          <a:p>
            <a:r>
              <a:rPr lang="es-ES" altLang="x-none" b="1" dirty="0">
                <a:solidFill>
                  <a:schemeClr val="tx1"/>
                </a:solidFill>
              </a:rPr>
              <a:t>II. </a:t>
            </a:r>
            <a:r>
              <a:rPr lang="es-ES_tradnl" b="1" dirty="0">
                <a:solidFill>
                  <a:schemeClr val="tx1"/>
                </a:solidFill>
              </a:rPr>
              <a:t>FACULTADES DE LA AUTORIDAD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26995" y="1948676"/>
            <a:ext cx="9601200" cy="3804424"/>
          </a:xfrm>
        </p:spPr>
        <p:txBody>
          <a:bodyPr>
            <a:normAutofit/>
          </a:bodyPr>
          <a:lstStyle/>
          <a:p>
            <a:pPr>
              <a:lnSpc>
                <a:spcPct val="80000"/>
              </a:lnSpc>
            </a:pPr>
            <a:r>
              <a:rPr lang="es-ES" altLang="x-none" sz="1900" dirty="0"/>
              <a:t>La AEPD dispone de los siguientes “poderes correctivos” (art. 58):</a:t>
            </a:r>
          </a:p>
          <a:p>
            <a:pPr marL="744048">
              <a:buFont typeface="+mj-lt"/>
              <a:buAutoNum type="alphaLcParenR"/>
            </a:pPr>
            <a:r>
              <a:rPr lang="es-ES_tradnl" sz="1800" dirty="0">
                <a:solidFill>
                  <a:schemeClr val="tx1"/>
                </a:solidFill>
              </a:rPr>
              <a:t>sancionar a todo responsable con una </a:t>
            </a:r>
            <a:r>
              <a:rPr lang="es-ES_tradnl" sz="1800" b="1" dirty="0">
                <a:solidFill>
                  <a:schemeClr val="tx1"/>
                </a:solidFill>
              </a:rPr>
              <a:t>advertencia</a:t>
            </a:r>
            <a:r>
              <a:rPr lang="es-ES_tradnl" sz="1800" dirty="0">
                <a:solidFill>
                  <a:schemeClr val="tx1"/>
                </a:solidFill>
              </a:rPr>
              <a:t> cuando las operaciones de tratamiento previstas puedan infringir lo dispuesto en el presente Reglamento;</a:t>
            </a:r>
          </a:p>
          <a:p>
            <a:pPr marL="744048">
              <a:buFont typeface="+mj-lt"/>
              <a:buAutoNum type="alphaLcParenR"/>
            </a:pPr>
            <a:r>
              <a:rPr lang="es-ES_tradnl" sz="1800" dirty="0">
                <a:solidFill>
                  <a:schemeClr val="tx1"/>
                </a:solidFill>
              </a:rPr>
              <a:t>sancionar a todo responsable con </a:t>
            </a:r>
            <a:r>
              <a:rPr lang="es-ES_tradnl" sz="1800" b="1" dirty="0">
                <a:solidFill>
                  <a:schemeClr val="tx1"/>
                </a:solidFill>
              </a:rPr>
              <a:t>apercibimiento</a:t>
            </a:r>
            <a:r>
              <a:rPr lang="es-ES_tradnl" sz="1800" dirty="0">
                <a:solidFill>
                  <a:schemeClr val="tx1"/>
                </a:solidFill>
              </a:rPr>
              <a:t> cuando las operaciones de tratamiento hayan infringido lo dispuesto en el presente Reglamento;</a:t>
            </a:r>
          </a:p>
          <a:p>
            <a:pPr marL="744048">
              <a:buFont typeface="+mj-lt"/>
              <a:buAutoNum type="alphaLcParenR"/>
            </a:pPr>
            <a:r>
              <a:rPr lang="es-ES_tradnl" sz="1800" b="1" dirty="0">
                <a:solidFill>
                  <a:schemeClr val="tx1"/>
                </a:solidFill>
              </a:rPr>
              <a:t>ordenar</a:t>
            </a:r>
            <a:r>
              <a:rPr lang="es-ES_tradnl" sz="1800" dirty="0">
                <a:solidFill>
                  <a:schemeClr val="tx1"/>
                </a:solidFill>
              </a:rPr>
              <a:t> al responsable que </a:t>
            </a:r>
            <a:r>
              <a:rPr lang="es-ES_tradnl" sz="1800" b="1" dirty="0">
                <a:solidFill>
                  <a:schemeClr val="tx1"/>
                </a:solidFill>
              </a:rPr>
              <a:t>atiendan las solicitudes de ejercicio de los derechos</a:t>
            </a:r>
            <a:r>
              <a:rPr lang="es-ES_tradnl" sz="1800" dirty="0">
                <a:solidFill>
                  <a:schemeClr val="tx1"/>
                </a:solidFill>
              </a:rPr>
              <a:t> del interesado;</a:t>
            </a:r>
          </a:p>
          <a:p>
            <a:pPr marL="744048">
              <a:buFont typeface="+mj-lt"/>
              <a:buAutoNum type="alphaLcParenR"/>
            </a:pPr>
            <a:r>
              <a:rPr lang="es-ES_tradnl" sz="1800" b="1" dirty="0">
                <a:solidFill>
                  <a:schemeClr val="tx1"/>
                </a:solidFill>
              </a:rPr>
              <a:t>ordenar</a:t>
            </a:r>
            <a:r>
              <a:rPr lang="es-ES_tradnl" sz="1800" dirty="0">
                <a:solidFill>
                  <a:schemeClr val="tx1"/>
                </a:solidFill>
              </a:rPr>
              <a:t> al responsable que las operaciones de tratamiento </a:t>
            </a:r>
            <a:r>
              <a:rPr lang="es-ES_tradnl" sz="1800" b="1" dirty="0">
                <a:solidFill>
                  <a:schemeClr val="tx1"/>
                </a:solidFill>
              </a:rPr>
              <a:t>se ajusten </a:t>
            </a:r>
            <a:r>
              <a:rPr lang="es-ES_tradnl" sz="1800" dirty="0">
                <a:solidFill>
                  <a:schemeClr val="tx1"/>
                </a:solidFill>
              </a:rPr>
              <a:t>a las disposiciones del presente Reglamento, cuando proceda, </a:t>
            </a:r>
            <a:r>
              <a:rPr lang="es-ES_tradnl" sz="1800" b="1" dirty="0">
                <a:solidFill>
                  <a:schemeClr val="tx1"/>
                </a:solidFill>
              </a:rPr>
              <a:t>de una determinada manera </a:t>
            </a:r>
            <a:r>
              <a:rPr lang="es-ES_tradnl" sz="1800" dirty="0">
                <a:solidFill>
                  <a:schemeClr val="tx1"/>
                </a:solidFill>
              </a:rPr>
              <a:t>y dentro de un plazo especificado;</a:t>
            </a:r>
          </a:p>
          <a:p>
            <a:pPr>
              <a:lnSpc>
                <a:spcPct val="80000"/>
              </a:lnSpc>
            </a:pPr>
            <a:endParaRPr lang="es-ES" altLang="x-none" sz="1900" dirty="0"/>
          </a:p>
        </p:txBody>
      </p:sp>
      <p:sp>
        <p:nvSpPr>
          <p:cNvPr id="24" name="Título 1"/>
          <p:cNvSpPr txBox="1">
            <a:spLocks/>
          </p:cNvSpPr>
          <p:nvPr/>
        </p:nvSpPr>
        <p:spPr>
          <a:xfrm>
            <a:off x="1371600" y="1774903"/>
            <a:ext cx="9601200" cy="14859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914400" rtl="0" eaLnBrk="1" latinLnBrk="0" hangingPunct="1">
              <a:lnSpc>
                <a:spcPct val="89000"/>
              </a:lnSpc>
              <a:spcBef>
                <a:spcPct val="0"/>
              </a:spcBef>
              <a:buNone/>
              <a:defRPr sz="4400" kern="1200" baseline="0">
                <a:solidFill>
                  <a:schemeClr val="tx2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10949620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es-ES" altLang="x-none" b="1" dirty="0"/>
              <a:t> </a:t>
            </a:r>
          </a:p>
        </p:txBody>
      </p:sp>
      <p:sp>
        <p:nvSpPr>
          <p:cNvPr id="13315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371600" y="2062976"/>
            <a:ext cx="9601200" cy="3804424"/>
          </a:xfrm>
        </p:spPr>
        <p:txBody>
          <a:bodyPr>
            <a:normAutofit fontScale="92500" lnSpcReduction="10000"/>
          </a:bodyPr>
          <a:lstStyle/>
          <a:p>
            <a:pPr>
              <a:buFont typeface="+mj-lt"/>
              <a:buAutoNum type="alphaLcParenR" startAt="5"/>
            </a:pPr>
            <a:r>
              <a:rPr lang="es-ES_tradnl" sz="1800" dirty="0"/>
              <a:t>ordenar al responsable del tratamiento que </a:t>
            </a:r>
            <a:r>
              <a:rPr lang="es-ES_tradnl" sz="1800" b="1" dirty="0"/>
              <a:t>comunique</a:t>
            </a:r>
            <a:r>
              <a:rPr lang="es-ES_tradnl" sz="1800" dirty="0"/>
              <a:t> al interesado las violaciones de la seguridad de los datos personales;</a:t>
            </a:r>
          </a:p>
          <a:p>
            <a:pPr>
              <a:buFont typeface="+mj-lt"/>
              <a:buAutoNum type="alphaLcParenR" startAt="5"/>
            </a:pPr>
            <a:r>
              <a:rPr lang="es-ES_tradnl" sz="1800" dirty="0"/>
              <a:t>imponer una </a:t>
            </a:r>
            <a:r>
              <a:rPr lang="es-ES_tradnl" sz="1800" b="1" dirty="0"/>
              <a:t>limitación temporal o definitiva del tratamiento</a:t>
            </a:r>
            <a:r>
              <a:rPr lang="es-ES_tradnl" sz="1800" dirty="0"/>
              <a:t>, incluida su prohibición;</a:t>
            </a:r>
          </a:p>
          <a:p>
            <a:pPr>
              <a:buFont typeface="+mj-lt"/>
              <a:buAutoNum type="alphaLcParenR" startAt="5"/>
            </a:pPr>
            <a:r>
              <a:rPr lang="es-ES_tradnl" sz="1800" dirty="0">
                <a:solidFill>
                  <a:schemeClr val="tx1"/>
                </a:solidFill>
              </a:rPr>
              <a:t>ordenar la </a:t>
            </a:r>
            <a:r>
              <a:rPr lang="es-ES_tradnl" sz="1800" b="1" dirty="0">
                <a:solidFill>
                  <a:schemeClr val="tx1"/>
                </a:solidFill>
              </a:rPr>
              <a:t>rectificación</a:t>
            </a:r>
            <a:r>
              <a:rPr lang="es-ES_tradnl" sz="1800" dirty="0">
                <a:solidFill>
                  <a:schemeClr val="tx1"/>
                </a:solidFill>
              </a:rPr>
              <a:t> o </a:t>
            </a:r>
            <a:r>
              <a:rPr lang="es-ES_tradnl" sz="1800" b="1" dirty="0">
                <a:solidFill>
                  <a:schemeClr val="tx1"/>
                </a:solidFill>
              </a:rPr>
              <a:t>supresión</a:t>
            </a:r>
            <a:r>
              <a:rPr lang="es-ES_tradnl" sz="1800" dirty="0">
                <a:solidFill>
                  <a:schemeClr val="tx1"/>
                </a:solidFill>
              </a:rPr>
              <a:t> de datos personales o la </a:t>
            </a:r>
            <a:r>
              <a:rPr lang="es-ES_tradnl" sz="1800" b="1" dirty="0">
                <a:solidFill>
                  <a:schemeClr val="tx1"/>
                </a:solidFill>
              </a:rPr>
              <a:t>limitación</a:t>
            </a:r>
            <a:r>
              <a:rPr lang="es-ES_tradnl" sz="1800" dirty="0">
                <a:solidFill>
                  <a:schemeClr val="tx1"/>
                </a:solidFill>
              </a:rPr>
              <a:t> de tratamiento </a:t>
            </a:r>
          </a:p>
          <a:p>
            <a:pPr marL="744048" lvl="1"/>
            <a:r>
              <a:rPr lang="es-ES_tradnl" sz="1800" dirty="0">
                <a:solidFill>
                  <a:schemeClr val="tx1"/>
                </a:solidFill>
              </a:rPr>
              <a:t>y la notificación de dichas medidas a los destinatarios a quienes se hayan comunicado datos personales</a:t>
            </a:r>
          </a:p>
          <a:p>
            <a:pPr>
              <a:buFont typeface="+mj-lt"/>
              <a:buAutoNum type="alphaLcParenR" startAt="5"/>
            </a:pPr>
            <a:r>
              <a:rPr lang="es-ES_tradnl" sz="1800" dirty="0"/>
              <a:t>retirar una certificación u ordenar al organismo de certificación que retire una certificación emitida con arreglo a los artículos 42 y 43, </a:t>
            </a:r>
          </a:p>
          <a:p>
            <a:pPr marL="744048" lvl="1"/>
            <a:r>
              <a:rPr lang="es-ES_tradnl" sz="1800" dirty="0"/>
              <a:t>u ordenar al organismo de certificación que no se emita una certificación</a:t>
            </a:r>
          </a:p>
          <a:p>
            <a:pPr>
              <a:buFont typeface="+mj-lt"/>
              <a:buAutoNum type="alphaLcParenR" startAt="5"/>
            </a:pPr>
            <a:r>
              <a:rPr lang="es-ES_tradnl" sz="1800" dirty="0"/>
              <a:t>imponer una </a:t>
            </a:r>
            <a:r>
              <a:rPr lang="es-ES_tradnl" sz="1800" b="1" dirty="0"/>
              <a:t>multa administrativa </a:t>
            </a:r>
          </a:p>
          <a:p>
            <a:pPr>
              <a:buFont typeface="+mj-lt"/>
              <a:buAutoNum type="alphaLcParenR" startAt="5"/>
            </a:pPr>
            <a:r>
              <a:rPr lang="es-ES_tradnl" sz="1800" dirty="0"/>
              <a:t>ordenar la </a:t>
            </a:r>
            <a:r>
              <a:rPr lang="es-ES_tradnl" sz="1800" b="1" dirty="0"/>
              <a:t>suspensión de los flujos de datos</a:t>
            </a:r>
            <a:r>
              <a:rPr lang="es-ES_tradnl" sz="1800" dirty="0"/>
              <a:t> hacia un destinatario situado en un tercer país o hacia una organización internacional.</a:t>
            </a:r>
          </a:p>
          <a:p>
            <a:pPr>
              <a:lnSpc>
                <a:spcPct val="80000"/>
              </a:lnSpc>
            </a:pPr>
            <a:endParaRPr lang="es-ES" altLang="x-none" sz="1900" dirty="0"/>
          </a:p>
        </p:txBody>
      </p:sp>
    </p:spTree>
    <p:extLst>
      <p:ext uri="{BB962C8B-B14F-4D97-AF65-F5344CB8AC3E}">
        <p14:creationId xmlns:p14="http://schemas.microsoft.com/office/powerpoint/2010/main" val="139234415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>
                <a:solidFill>
                  <a:schemeClr val="tx1"/>
                </a:solidFill>
              </a:rPr>
              <a:t>III. MULTAS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 lnSpcReduction="10000"/>
          </a:bodyPr>
          <a:lstStyle/>
          <a:p>
            <a:pPr>
              <a:lnSpc>
                <a:spcPct val="90000"/>
              </a:lnSpc>
            </a:pPr>
            <a:r>
              <a:rPr lang="es-ES_tradnl" sz="2400" dirty="0"/>
              <a:t>La autoridad de control debe imponer multas administrativas al responsable o encargado del tratamiento por las infracciones del presente RGPD que sean en cada caso individual </a:t>
            </a:r>
            <a:r>
              <a:rPr lang="es-ES_tradnl" sz="2400" b="1" dirty="0"/>
              <a:t>efectivas</a:t>
            </a:r>
            <a:r>
              <a:rPr lang="es-ES_tradnl" sz="2400" dirty="0"/>
              <a:t>, </a:t>
            </a:r>
            <a:r>
              <a:rPr lang="es-ES_tradnl" sz="2400" b="1" dirty="0"/>
              <a:t>proporcionadas</a:t>
            </a:r>
            <a:r>
              <a:rPr lang="es-ES_tradnl" sz="2400" dirty="0"/>
              <a:t> y </a:t>
            </a:r>
            <a:r>
              <a:rPr lang="es-ES_tradnl" sz="2400" b="1" dirty="0"/>
              <a:t>disuasorias</a:t>
            </a:r>
            <a:r>
              <a:rPr lang="es-ES_tradnl" sz="2400" dirty="0"/>
              <a:t> </a:t>
            </a:r>
            <a:r>
              <a:rPr lang="es-ES" altLang="x-none" sz="2100" dirty="0"/>
              <a:t>(art. 83)</a:t>
            </a:r>
          </a:p>
          <a:p>
            <a:pPr>
              <a:lnSpc>
                <a:spcPct val="90000"/>
              </a:lnSpc>
            </a:pPr>
            <a:r>
              <a:rPr lang="es-ES" altLang="x-none" sz="2400" dirty="0"/>
              <a:t>Para valorar el importe de la sanción, se deberán tener en cuenta circunstancias tales como:</a:t>
            </a:r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" altLang="x-none" sz="1900" dirty="0"/>
              <a:t> </a:t>
            </a:r>
            <a:r>
              <a:rPr lang="es-ES_tradnl" sz="1900" dirty="0"/>
              <a:t>la naturaleza, gravedad y duración de la infracción</a:t>
            </a:r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_tradnl" sz="1900" dirty="0"/>
              <a:t>la intencionalidad o negligencia en la infracción;</a:t>
            </a:r>
          </a:p>
          <a:p>
            <a:pPr marL="756000">
              <a:lnSpc>
                <a:spcPct val="90000"/>
              </a:lnSpc>
              <a:buFont typeface="+mj-lt"/>
              <a:buAutoNum type="alphaLcParenR"/>
            </a:pPr>
            <a:r>
              <a:rPr lang="es-ES_tradnl" sz="1800" dirty="0"/>
              <a:t>cualquier medida tomada por el responsable o encargado del tratamiento para paliar los daños y perjuicios sufridos por los interesados </a:t>
            </a:r>
            <a:endParaRPr lang="es-ES_tradnl" sz="1900" dirty="0"/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_tradnl" sz="1900" dirty="0"/>
              <a:t>el grado de responsabilidad del responsable o del encargado del tratamiento, habida cuenta de las medidas técnicas u organizativas que hayan aplicado </a:t>
            </a:r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_tradnl" altLang="x-none" sz="1900" dirty="0"/>
              <a:t>los antecedentes del responsable</a:t>
            </a:r>
            <a:endParaRPr lang="es-ES" altLang="x-none" sz="1900" dirty="0"/>
          </a:p>
          <a:p>
            <a:pPr marL="756000" indent="-457200">
              <a:lnSpc>
                <a:spcPct val="90000"/>
              </a:lnSpc>
              <a:buFont typeface="+mj-lt"/>
              <a:buAutoNum type="alphaLcParenR"/>
            </a:pPr>
            <a:r>
              <a:rPr lang="es-ES_tradnl" sz="1900" dirty="0"/>
              <a:t>las categorías de los datos de carácter personal afectados por la infracción;</a:t>
            </a:r>
          </a:p>
          <a:p>
            <a:pPr>
              <a:lnSpc>
                <a:spcPct val="90000"/>
              </a:lnSpc>
            </a:pPr>
            <a:endParaRPr lang="es-ES_tradnl" altLang="x-none" sz="2800" dirty="0"/>
          </a:p>
        </p:txBody>
      </p:sp>
    </p:spTree>
    <p:extLst>
      <p:ext uri="{BB962C8B-B14F-4D97-AF65-F5344CB8AC3E}">
        <p14:creationId xmlns:p14="http://schemas.microsoft.com/office/powerpoint/2010/main" val="3951182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>
                <a:solidFill>
                  <a:schemeClr val="tx1"/>
                </a:solidFill>
              </a:rPr>
              <a:t>Cuantía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" sz="2400" dirty="0"/>
              <a:t>El importe de las multas se fija dentro de las siguiente horquilla (art. 83):</a:t>
            </a:r>
          </a:p>
          <a:p>
            <a:pPr marL="457200" indent="-457200">
              <a:lnSpc>
                <a:spcPct val="90000"/>
              </a:lnSpc>
              <a:buFont typeface="+mj-lt"/>
              <a:buAutoNum type="alphaLcParenR"/>
            </a:pPr>
            <a:r>
              <a:rPr lang="es-ES" sz="2400" dirty="0"/>
              <a:t>10 M EUR como máximo o, tratándose de una empresa, de una cuantía equivalente al 2 % como máximo del volumen de negocio total anual global del ejercicio financiero anterior (optándose por la de mayor cuantía)</a:t>
            </a:r>
          </a:p>
          <a:p>
            <a:pPr marL="802350" lvl="1" indent="-514350">
              <a:lnSpc>
                <a:spcPct val="90000"/>
              </a:lnSpc>
              <a:buFont typeface="+mj-lt"/>
              <a:buAutoNum type="romanLcPeriod"/>
            </a:pPr>
            <a:r>
              <a:rPr lang="es-ES" altLang="x-none" sz="2100" dirty="0"/>
              <a:t>consentimiento menores</a:t>
            </a:r>
          </a:p>
          <a:p>
            <a:pPr marL="802350" lvl="1" indent="-514350">
              <a:lnSpc>
                <a:spcPct val="90000"/>
              </a:lnSpc>
              <a:buFont typeface="+mj-lt"/>
              <a:buAutoNum type="romanLcPeriod"/>
            </a:pPr>
            <a:r>
              <a:rPr lang="es-ES" altLang="x-none" sz="2100" dirty="0"/>
              <a:t>tratamiento que no requiere identificación</a:t>
            </a:r>
          </a:p>
          <a:p>
            <a:pPr marL="802350" lvl="1" indent="-514350">
              <a:lnSpc>
                <a:spcPct val="90000"/>
              </a:lnSpc>
              <a:buFont typeface="+mj-lt"/>
              <a:buAutoNum type="romanLcPeriod"/>
            </a:pPr>
            <a:r>
              <a:rPr lang="es-ES" altLang="x-none" sz="2100" dirty="0"/>
              <a:t>incumplimiento de las obligaciones generales del responsable (encargo de tratamiento, seguridad, auto-evaluaciones) y </a:t>
            </a:r>
          </a:p>
          <a:p>
            <a:pPr marL="802350" lvl="1" indent="-514350">
              <a:lnSpc>
                <a:spcPct val="90000"/>
              </a:lnSpc>
              <a:buFont typeface="+mj-lt"/>
              <a:buAutoNum type="romanLcPeriod"/>
            </a:pPr>
            <a:r>
              <a:rPr lang="es-ES" altLang="x-none" sz="2100" dirty="0"/>
              <a:t>certificación</a:t>
            </a:r>
          </a:p>
        </p:txBody>
      </p:sp>
    </p:spTree>
    <p:extLst>
      <p:ext uri="{BB962C8B-B14F-4D97-AF65-F5344CB8AC3E}">
        <p14:creationId xmlns:p14="http://schemas.microsoft.com/office/powerpoint/2010/main" val="7177165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 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/>
          </a:bodyPr>
          <a:lstStyle/>
          <a:p>
            <a:pPr marL="457200" indent="-457200">
              <a:lnSpc>
                <a:spcPct val="90000"/>
              </a:lnSpc>
              <a:buFont typeface="+mj-lt"/>
              <a:buAutoNum type="alphaLcParenR" startAt="2"/>
            </a:pPr>
            <a:r>
              <a:rPr lang="es-ES" sz="2400" dirty="0"/>
              <a:t>20 M EUR como máximo o, tratándose de una empresa, de una cuantía equivalente al 4 % como máximo del volumen de negocio total anual global del ejercicio financiero anterior (optándose por la mayor):</a:t>
            </a:r>
          </a:p>
          <a:p>
            <a:pPr marL="751500" lvl="1" indent="-571500">
              <a:lnSpc>
                <a:spcPct val="90000"/>
              </a:lnSpc>
              <a:buFont typeface="+mj-lt"/>
              <a:buAutoNum type="romanLcPeriod"/>
            </a:pPr>
            <a:r>
              <a:rPr lang="es-ES" sz="2100" i="0" dirty="0"/>
              <a:t>los principios básicos para el tratamiento, incluidas las condiciones para el consentimiento</a:t>
            </a:r>
          </a:p>
          <a:p>
            <a:pPr marL="751500" lvl="1" indent="-571500">
              <a:lnSpc>
                <a:spcPct val="90000"/>
              </a:lnSpc>
              <a:buFont typeface="+mj-lt"/>
              <a:buAutoNum type="romanLcPeriod"/>
            </a:pPr>
            <a:r>
              <a:rPr lang="es-ES" sz="2100" i="0" dirty="0"/>
              <a:t>los derechos de los interesados </a:t>
            </a:r>
          </a:p>
          <a:p>
            <a:pPr marL="751500" lvl="1" indent="-571500">
              <a:lnSpc>
                <a:spcPct val="90000"/>
              </a:lnSpc>
              <a:buFont typeface="+mj-lt"/>
              <a:buAutoNum type="romanLcPeriod"/>
            </a:pPr>
            <a:r>
              <a:rPr lang="es-ES" sz="2100" i="0" dirty="0"/>
              <a:t>las transferencias de datos personales fuera de la UE</a:t>
            </a:r>
          </a:p>
          <a:p>
            <a:pPr marL="751500" lvl="1" indent="-571500">
              <a:lnSpc>
                <a:spcPct val="90000"/>
              </a:lnSpc>
              <a:buFont typeface="+mj-lt"/>
              <a:buAutoNum type="romanLcPeriod"/>
            </a:pPr>
            <a:r>
              <a:rPr lang="es-ES" sz="2100" i="0" dirty="0"/>
              <a:t>el incumplimiento de una resolución de la autoridad de control</a:t>
            </a:r>
            <a:endParaRPr lang="es-ES" sz="2100" dirty="0"/>
          </a:p>
          <a:p>
            <a:pPr>
              <a:lnSpc>
                <a:spcPct val="90000"/>
              </a:lnSpc>
            </a:pPr>
            <a:endParaRPr lang="es-ES" sz="2800" dirty="0"/>
          </a:p>
        </p:txBody>
      </p:sp>
    </p:spTree>
    <p:extLst>
      <p:ext uri="{BB962C8B-B14F-4D97-AF65-F5344CB8AC3E}">
        <p14:creationId xmlns:p14="http://schemas.microsoft.com/office/powerpoint/2010/main" val="116908100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b="1" dirty="0">
                <a:solidFill>
                  <a:schemeClr val="tx1"/>
                </a:solidFill>
              </a:rPr>
              <a:t>IV. RESPONSABILIDAD CIVIL</a:t>
            </a:r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963386" y="1632858"/>
            <a:ext cx="10793185" cy="4849585"/>
          </a:xfrm>
        </p:spPr>
        <p:txBody>
          <a:bodyPr>
            <a:normAutofit/>
          </a:bodyPr>
          <a:lstStyle/>
          <a:p>
            <a:pPr>
              <a:lnSpc>
                <a:spcPct val="90000"/>
              </a:lnSpc>
            </a:pPr>
            <a:r>
              <a:rPr lang="es-ES_tradnl" sz="2400" dirty="0"/>
              <a:t>Toda persona que haya sufrido daños y perjuicios materiales o inmateriales como consecuencia de una infracción del RGPD tiene derecho a recibir del responsable una indemnización por los daños y perjuicios sufridos </a:t>
            </a:r>
            <a:r>
              <a:rPr lang="es-ES" altLang="x-none" sz="2100" dirty="0"/>
              <a:t>(art. 82).</a:t>
            </a:r>
          </a:p>
          <a:p>
            <a:pPr>
              <a:lnSpc>
                <a:spcPct val="90000"/>
              </a:lnSpc>
            </a:pPr>
            <a:endParaRPr lang="es-ES" altLang="x-none" sz="2100" dirty="0"/>
          </a:p>
          <a:p>
            <a:pPr>
              <a:lnSpc>
                <a:spcPct val="90000"/>
              </a:lnSpc>
            </a:pPr>
            <a:r>
              <a:rPr lang="es-ES" altLang="x-none" sz="2400" dirty="0"/>
              <a:t>Cuando haya varios responsables o encargados de tratamiento, su responsabilidad es solidaria.</a:t>
            </a:r>
          </a:p>
          <a:p>
            <a:pPr>
              <a:lnSpc>
                <a:spcPct val="90000"/>
              </a:lnSpc>
            </a:pPr>
            <a:endParaRPr lang="es-ES" altLang="x-none" sz="2400" dirty="0"/>
          </a:p>
          <a:p>
            <a:pPr>
              <a:lnSpc>
                <a:spcPct val="90000"/>
              </a:lnSpc>
            </a:pPr>
            <a:r>
              <a:rPr lang="es-ES" sz="2400" dirty="0"/>
              <a:t>Las acciones judiciales en ejercicio del derecho a indemnización se presentarán ante los tribunales competentes</a:t>
            </a:r>
            <a:endParaRPr lang="es-ES" altLang="x-none" sz="2400" dirty="0"/>
          </a:p>
          <a:p>
            <a:pPr>
              <a:lnSpc>
                <a:spcPct val="90000"/>
              </a:lnSpc>
            </a:pPr>
            <a:endParaRPr lang="es-ES" altLang="x-none" sz="2100" dirty="0"/>
          </a:p>
        </p:txBody>
      </p:sp>
    </p:spTree>
    <p:extLst>
      <p:ext uri="{BB962C8B-B14F-4D97-AF65-F5344CB8AC3E}">
        <p14:creationId xmlns:p14="http://schemas.microsoft.com/office/powerpoint/2010/main" val="589666408"/>
      </p:ext>
    </p:extLst>
  </p:cSld>
  <p:clrMapOvr>
    <a:masterClrMapping/>
  </p:clrMapOvr>
</p:sld>
</file>

<file path=ppt/theme/theme1.xml><?xml version="1.0" encoding="utf-8"?>
<a:theme xmlns:a="http://schemas.openxmlformats.org/drawingml/2006/main" name="Crop">
  <a:themeElements>
    <a:clrScheme name="Crop">
      <a:dk1>
        <a:sysClr val="windowText" lastClr="000000"/>
      </a:dk1>
      <a:lt1>
        <a:sysClr val="window" lastClr="FFFFFF"/>
      </a:lt1>
      <a:dk2>
        <a:srgbClr val="191B0E"/>
      </a:dk2>
      <a:lt2>
        <a:srgbClr val="EFEDE3"/>
      </a:lt2>
      <a:accent1>
        <a:srgbClr val="8C8D86"/>
      </a:accent1>
      <a:accent2>
        <a:srgbClr val="E6C069"/>
      </a:accent2>
      <a:accent3>
        <a:srgbClr val="897B61"/>
      </a:accent3>
      <a:accent4>
        <a:srgbClr val="8DAB8E"/>
      </a:accent4>
      <a:accent5>
        <a:srgbClr val="77A2BB"/>
      </a:accent5>
      <a:accent6>
        <a:srgbClr val="E28394"/>
      </a:accent6>
      <a:hlink>
        <a:srgbClr val="77A2BB"/>
      </a:hlink>
      <a:folHlink>
        <a:srgbClr val="957A99"/>
      </a:folHlink>
    </a:clrScheme>
    <a:fontScheme name="Crop">
      <a:majorFont>
        <a:latin typeface="Franklin Gothic Book"/>
        <a:ea typeface=""/>
        <a:cs typeface=""/>
      </a:majorFont>
      <a:minorFont>
        <a:latin typeface="Franklin Gothic Book"/>
        <a:ea typeface=""/>
        <a:cs typeface=""/>
      </a:minorFont>
    </a:fontScheme>
    <a:fmtScheme name="Crop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in">
          <a:solidFill>
            <a:schemeClr val="phClr"/>
          </a:solidFill>
          <a:prstDash val="solid"/>
        </a:ln>
        <a:ln w="34925" cap="flat" cmpd="sng" algn="in">
          <a:solidFill>
            <a:schemeClr val="phClr"/>
          </a:solidFill>
          <a:prstDash val="solid"/>
        </a:ln>
        <a:ln w="19050" cap="flat" cmpd="sng" algn="in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35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Crop" id="{EC9488ED-E761-4D60-9AC4-764D1FE2C171}" vid="{CE19780C-D67D-4C13-9DE9-A52BC3BA51B4}"/>
    </a:ext>
  </a:extLst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TF00001241</Template>
  <TotalTime>477</TotalTime>
  <Words>1374</Words>
  <Application>Microsoft Macintosh PowerPoint</Application>
  <PresentationFormat>Panorámica</PresentationFormat>
  <Paragraphs>98</Paragraphs>
  <Slides>15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15</vt:i4>
      </vt:variant>
    </vt:vector>
  </HeadingPairs>
  <TitlesOfParts>
    <vt:vector size="19" baseType="lpstr">
      <vt:lpstr>Calibri</vt:lpstr>
      <vt:lpstr>Franklin Gothic Book</vt:lpstr>
      <vt:lpstr>Wingdings</vt:lpstr>
      <vt:lpstr>Crop</vt:lpstr>
      <vt:lpstr>CONSECUENCIAS DE LA INFRACCIÓN</vt:lpstr>
      <vt:lpstr> </vt:lpstr>
      <vt:lpstr>I. LA AGENCIA ESPAÑOLA DE PROTECCIÓN DE DATOS</vt:lpstr>
      <vt:lpstr>II. FACULTADES DE LA AUTORIDAD</vt:lpstr>
      <vt:lpstr> </vt:lpstr>
      <vt:lpstr>III. MULTAS</vt:lpstr>
      <vt:lpstr>Cuantía</vt:lpstr>
      <vt:lpstr> </vt:lpstr>
      <vt:lpstr>IV. RESPONSABILIDAD CIVIL</vt:lpstr>
      <vt:lpstr>V. RESPONSABILIDAD PENAL</vt:lpstr>
      <vt:lpstr>Esquema de los tipos penales</vt:lpstr>
      <vt:lpstr>Los tipos básicos: art. 197 CP</vt:lpstr>
      <vt:lpstr>Los tipos básicos (II)</vt:lpstr>
      <vt:lpstr>Los tipos agravados: art. 198 CP</vt:lpstr>
      <vt:lpstr>Infracción por profesionales: art. 199 CP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 </dc:creator>
  <cp:lastModifiedBy>Usuario de Microsoft Office</cp:lastModifiedBy>
  <cp:revision>76</cp:revision>
  <dcterms:created xsi:type="dcterms:W3CDTF">2015-02-11T21:46:52Z</dcterms:created>
  <dcterms:modified xsi:type="dcterms:W3CDTF">2018-10-03T14:46:13Z</dcterms:modified>
</cp:coreProperties>
</file>

<file path=docProps/thumbnail.jpeg>
</file>